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3" r:id="rId9"/>
    <p:sldId id="264" r:id="rId10"/>
    <p:sldId id="265" r:id="rId11"/>
    <p:sldId id="267" r:id="rId12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4D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Apolinski" userId="17584c43a5c06c1b" providerId="LiveId" clId="{90425EBD-FB14-4EF6-B83C-8C6588495CD0}"/>
    <pc:docChg chg="undo custSel delSld modSld">
      <pc:chgData name="Lisa Apolinski" userId="17584c43a5c06c1b" providerId="LiveId" clId="{90425EBD-FB14-4EF6-B83C-8C6588495CD0}" dt="2022-02-04T20:44:33.943" v="205" actId="20577"/>
      <pc:docMkLst>
        <pc:docMk/>
      </pc:docMkLst>
      <pc:sldChg chg="modSp mod">
        <pc:chgData name="Lisa Apolinski" userId="17584c43a5c06c1b" providerId="LiveId" clId="{90425EBD-FB14-4EF6-B83C-8C6588495CD0}" dt="2022-02-04T20:38:54.006" v="69" actId="20577"/>
        <pc:sldMkLst>
          <pc:docMk/>
          <pc:sldMk cId="0" sldId="256"/>
        </pc:sldMkLst>
        <pc:spChg chg="mod">
          <ac:chgData name="Lisa Apolinski" userId="17584c43a5c06c1b" providerId="LiveId" clId="{90425EBD-FB14-4EF6-B83C-8C6588495CD0}" dt="2022-02-04T20:38:20.861" v="41" actId="27636"/>
          <ac:spMkLst>
            <pc:docMk/>
            <pc:sldMk cId="0" sldId="256"/>
            <ac:spMk id="85" creationId="{00000000-0000-0000-0000-000000000000}"/>
          </ac:spMkLst>
        </pc:spChg>
        <pc:spChg chg="mod">
          <ac:chgData name="Lisa Apolinski" userId="17584c43a5c06c1b" providerId="LiveId" clId="{90425EBD-FB14-4EF6-B83C-8C6588495CD0}" dt="2022-02-04T20:38:54.006" v="69" actId="20577"/>
          <ac:spMkLst>
            <pc:docMk/>
            <pc:sldMk cId="0" sldId="256"/>
            <ac:spMk id="86" creationId="{00000000-0000-0000-0000-000000000000}"/>
          </ac:spMkLst>
        </pc:spChg>
      </pc:sldChg>
      <pc:sldChg chg="addSp delSp modSp mod">
        <pc:chgData name="Lisa Apolinski" userId="17584c43a5c06c1b" providerId="LiveId" clId="{90425EBD-FB14-4EF6-B83C-8C6588495CD0}" dt="2022-02-04T20:42:40.411" v="114" actId="2085"/>
        <pc:sldMkLst>
          <pc:docMk/>
          <pc:sldMk cId="0" sldId="259"/>
        </pc:sldMkLst>
        <pc:spChg chg="add del mod">
          <ac:chgData name="Lisa Apolinski" userId="17584c43a5c06c1b" providerId="LiveId" clId="{90425EBD-FB14-4EF6-B83C-8C6588495CD0}" dt="2022-02-04T20:41:01.472" v="103" actId="478"/>
          <ac:spMkLst>
            <pc:docMk/>
            <pc:sldMk cId="0" sldId="259"/>
            <ac:spMk id="2" creationId="{A99517DD-A641-4482-AD7E-6FCD9A63A7DC}"/>
          </ac:spMkLst>
        </pc:spChg>
        <pc:spChg chg="add mod">
          <ac:chgData name="Lisa Apolinski" userId="17584c43a5c06c1b" providerId="LiveId" clId="{90425EBD-FB14-4EF6-B83C-8C6588495CD0}" dt="2022-02-04T20:42:40.411" v="114" actId="2085"/>
          <ac:spMkLst>
            <pc:docMk/>
            <pc:sldMk cId="0" sldId="259"/>
            <ac:spMk id="6" creationId="{BDE09002-7022-4101-B262-21626B37E279}"/>
          </ac:spMkLst>
        </pc:spChg>
        <pc:spChg chg="mod">
          <ac:chgData name="Lisa Apolinski" userId="17584c43a5c06c1b" providerId="LiveId" clId="{90425EBD-FB14-4EF6-B83C-8C6588495CD0}" dt="2022-02-04T20:39:58.518" v="100" actId="20577"/>
          <ac:spMkLst>
            <pc:docMk/>
            <pc:sldMk cId="0" sldId="259"/>
            <ac:spMk id="127" creationId="{00000000-0000-0000-0000-000000000000}"/>
          </ac:spMkLst>
        </pc:spChg>
      </pc:sldChg>
      <pc:sldChg chg="addSp delSp modSp mod">
        <pc:chgData name="Lisa Apolinski" userId="17584c43a5c06c1b" providerId="LiveId" clId="{90425EBD-FB14-4EF6-B83C-8C6588495CD0}" dt="2022-02-04T20:43:09.789" v="140" actId="20577"/>
        <pc:sldMkLst>
          <pc:docMk/>
          <pc:sldMk cId="0" sldId="263"/>
        </pc:sldMkLst>
        <pc:spChg chg="add del mod">
          <ac:chgData name="Lisa Apolinski" userId="17584c43a5c06c1b" providerId="LiveId" clId="{90425EBD-FB14-4EF6-B83C-8C6588495CD0}" dt="2022-02-04T20:42:12.300" v="110" actId="478"/>
          <ac:spMkLst>
            <pc:docMk/>
            <pc:sldMk cId="0" sldId="263"/>
            <ac:spMk id="3" creationId="{5CB3C481-F09E-4FA8-98DC-1C32C34455DD}"/>
          </ac:spMkLst>
        </pc:spChg>
        <pc:spChg chg="add mod">
          <ac:chgData name="Lisa Apolinski" userId="17584c43a5c06c1b" providerId="LiveId" clId="{90425EBD-FB14-4EF6-B83C-8C6588495CD0}" dt="2022-02-04T20:42:29.940" v="113" actId="2085"/>
          <ac:spMkLst>
            <pc:docMk/>
            <pc:sldMk cId="0" sldId="263"/>
            <ac:spMk id="40" creationId="{FC0D1D99-D630-4DE8-9485-AA84449EDA9D}"/>
          </ac:spMkLst>
        </pc:spChg>
        <pc:spChg chg="mod">
          <ac:chgData name="Lisa Apolinski" userId="17584c43a5c06c1b" providerId="LiveId" clId="{90425EBD-FB14-4EF6-B83C-8C6588495CD0}" dt="2022-02-04T20:43:09.789" v="140" actId="20577"/>
          <ac:spMkLst>
            <pc:docMk/>
            <pc:sldMk cId="0" sldId="263"/>
            <ac:spMk id="231" creationId="{00000000-0000-0000-0000-000000000000}"/>
          </ac:spMkLst>
        </pc:spChg>
        <pc:spChg chg="add del mod">
          <ac:chgData name="Lisa Apolinski" userId="17584c43a5c06c1b" providerId="LiveId" clId="{90425EBD-FB14-4EF6-B83C-8C6588495CD0}" dt="2022-02-04T20:42:53.783" v="132" actId="20577"/>
          <ac:spMkLst>
            <pc:docMk/>
            <pc:sldMk cId="0" sldId="263"/>
            <ac:spMk id="253" creationId="{00000000-0000-0000-0000-000000000000}"/>
          </ac:spMkLst>
        </pc:spChg>
      </pc:sldChg>
      <pc:sldChg chg="addSp delSp modSp mod">
        <pc:chgData name="Lisa Apolinski" userId="17584c43a5c06c1b" providerId="LiveId" clId="{90425EBD-FB14-4EF6-B83C-8C6588495CD0}" dt="2022-02-04T20:44:33.943" v="205" actId="20577"/>
        <pc:sldMkLst>
          <pc:docMk/>
          <pc:sldMk cId="2566556455" sldId="264"/>
        </pc:sldMkLst>
        <pc:spChg chg="del">
          <ac:chgData name="Lisa Apolinski" userId="17584c43a5c06c1b" providerId="LiveId" clId="{90425EBD-FB14-4EF6-B83C-8C6588495CD0}" dt="2022-02-04T20:36:27.054" v="0" actId="478"/>
          <ac:spMkLst>
            <pc:docMk/>
            <pc:sldMk cId="2566556455" sldId="264"/>
            <ac:spMk id="4" creationId="{C478593F-E004-48E9-83C9-85A3B1F60E3E}"/>
          </ac:spMkLst>
        </pc:spChg>
        <pc:spChg chg="add mod">
          <ac:chgData name="Lisa Apolinski" userId="17584c43a5c06c1b" providerId="LiveId" clId="{90425EBD-FB14-4EF6-B83C-8C6588495CD0}" dt="2022-02-04T20:44:33.943" v="205" actId="20577"/>
          <ac:spMkLst>
            <pc:docMk/>
            <pc:sldMk cId="2566556455" sldId="264"/>
            <ac:spMk id="5" creationId="{D4D99F87-91F4-4D34-AF8A-23EDF56B89CB}"/>
          </ac:spMkLst>
        </pc:spChg>
      </pc:sldChg>
      <pc:sldChg chg="del">
        <pc:chgData name="Lisa Apolinski" userId="17584c43a5c06c1b" providerId="LiveId" clId="{90425EBD-FB14-4EF6-B83C-8C6588495CD0}" dt="2022-02-04T20:37:43.786" v="15" actId="47"/>
        <pc:sldMkLst>
          <pc:docMk/>
          <pc:sldMk cId="1384400262" sldId="268"/>
        </pc:sldMkLst>
      </pc:sldChg>
      <pc:sldChg chg="del">
        <pc:chgData name="Lisa Apolinski" userId="17584c43a5c06c1b" providerId="LiveId" clId="{90425EBD-FB14-4EF6-B83C-8C6588495CD0}" dt="2022-02-04T20:37:46.169" v="16" actId="47"/>
        <pc:sldMkLst>
          <pc:docMk/>
          <pc:sldMk cId="2710236369" sldId="27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Production Volume &amp; Capacity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</c:f>
              <c:strCache>
                <c:ptCount val="1"/>
                <c:pt idx="0">
                  <c:v>Volume Plan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04-423B-BDAB-63316E8F2C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 Plan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</c:f>
              <c:strCache>
                <c:ptCount val="1"/>
                <c:pt idx="0">
                  <c:v>Volume Plan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04-423B-BDAB-63316E8F2CC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2022 - 2023 w/Automation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</c:f>
              <c:strCache>
                <c:ptCount val="1"/>
                <c:pt idx="0">
                  <c:v>Volume Plan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04-423B-BDAB-63316E8F2C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15471423"/>
        <c:axId val="215470591"/>
      </c:barChart>
      <c:catAx>
        <c:axId val="215471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5470591"/>
        <c:crosses val="autoZero"/>
        <c:auto val="1"/>
        <c:lblAlgn val="ctr"/>
        <c:lblOffset val="100"/>
        <c:noMultiLvlLbl val="0"/>
      </c:catAx>
      <c:valAx>
        <c:axId val="21547059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54714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6f9e470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c6f9e470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c6f9e470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c6f9e470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c6f9e470d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c6f9e470d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c6f9e470d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c6f9e470d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c6f9e470d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c6f9e470d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c6f9e470d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c6f9e470d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c6f9e470d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c6f9e470d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c6f9e470d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c6f9e470d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0155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600" cy="2030700"/>
          </a:xfr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dirty="0"/>
              <a:t>Client Success Study</a:t>
            </a:r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" b="1" dirty="0"/>
              <a:t>InnoFlex Solutions Unlocks Capacity With Automation For Midwest Producer </a:t>
            </a:r>
          </a:p>
          <a:p>
            <a:pPr marL="0" lvl="0" indent="0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" b="1" dirty="0"/>
              <a:t>Driving Sales P</a:t>
            </a:r>
            <a:r>
              <a:rPr lang="en-US" b="1" dirty="0"/>
              <a:t>otential in Future Years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7B5208-D89E-4067-87BD-429035C34D4C}"/>
              </a:ext>
            </a:extLst>
          </p:cNvPr>
          <p:cNvSpPr txBox="1"/>
          <p:nvPr/>
        </p:nvSpPr>
        <p:spPr>
          <a:xfrm>
            <a:off x="2866511" y="382102"/>
            <a:ext cx="3244033" cy="11192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547275-9B20-4165-80E9-387673FE63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2656" y="570307"/>
            <a:ext cx="2671742" cy="7428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7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Overall Summary - Results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547431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56CD49D-D8AD-44E7-A7B9-0B771D2E3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0768"/>
            <a:ext cx="8520600" cy="607800"/>
          </a:xfrm>
        </p:spPr>
        <p:txBody>
          <a:bodyPr/>
          <a:lstStyle/>
          <a:p>
            <a:r>
              <a:rPr lang="en-US" b="1" dirty="0"/>
              <a:t>Key InnoFlex Solutions, LLC Goals Achieved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286A94-F66A-4A0E-882F-F6AFA0F7DE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306" r="10694"/>
          <a:stretch/>
        </p:blipFill>
        <p:spPr>
          <a:xfrm>
            <a:off x="6635071" y="1237400"/>
            <a:ext cx="1657575" cy="1243180"/>
          </a:xfrm>
          <a:prstGeom prst="rect">
            <a:avLst/>
          </a:prstGeom>
        </p:spPr>
      </p:pic>
      <p:pic>
        <p:nvPicPr>
          <p:cNvPr id="5" name="Graphic 4" descr="Soldier male outline">
            <a:extLst>
              <a:ext uri="{FF2B5EF4-FFF2-40B4-BE49-F238E27FC236}">
                <a16:creationId xmlns:a16="http://schemas.microsoft.com/office/drawing/2014/main" id="{B9F4384B-3DE4-4A0B-8677-C79FFDA7E1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90367" y="1134394"/>
            <a:ext cx="1361886" cy="136188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25823D9-4199-4E6A-BE83-E92BEB8A5F72}"/>
              </a:ext>
            </a:extLst>
          </p:cNvPr>
          <p:cNvSpPr txBox="1"/>
          <p:nvPr/>
        </p:nvSpPr>
        <p:spPr>
          <a:xfrm>
            <a:off x="3931338" y="2718228"/>
            <a:ext cx="16799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$ Savings</a:t>
            </a:r>
          </a:p>
          <a:p>
            <a:pPr algn="ctr"/>
            <a:endParaRPr lang="en-US" b="1" dirty="0"/>
          </a:p>
          <a:p>
            <a:pPr algn="ctr"/>
            <a:r>
              <a:rPr lang="en-US" dirty="0"/>
              <a:t>Reduced Labor Costs by nearly </a:t>
            </a:r>
          </a:p>
          <a:p>
            <a:pPr algn="ctr"/>
            <a:r>
              <a:rPr lang="en-US" dirty="0"/>
              <a:t>75 %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E754E1-BE2A-409F-911A-36CB5465FD98}"/>
              </a:ext>
            </a:extLst>
          </p:cNvPr>
          <p:cNvSpPr txBox="1"/>
          <p:nvPr/>
        </p:nvSpPr>
        <p:spPr>
          <a:xfrm>
            <a:off x="756434" y="2718228"/>
            <a:ext cx="167994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$ </a:t>
            </a:r>
            <a:r>
              <a:rPr lang="en-US" b="1" dirty="0" err="1"/>
              <a:t>CapEx</a:t>
            </a:r>
            <a:r>
              <a:rPr lang="en-US" b="1" dirty="0"/>
              <a:t> Cost</a:t>
            </a:r>
          </a:p>
          <a:p>
            <a:pPr algn="ctr"/>
            <a:endParaRPr lang="en-US" b="1" dirty="0"/>
          </a:p>
          <a:p>
            <a:pPr algn="ctr"/>
            <a:r>
              <a:rPr lang="en-US" dirty="0"/>
              <a:t>Reduced initial </a:t>
            </a:r>
            <a:r>
              <a:rPr lang="en-US" dirty="0" err="1"/>
              <a:t>CapEx</a:t>
            </a:r>
            <a:r>
              <a:rPr lang="en-US" dirty="0"/>
              <a:t> cost by over 40 %</a:t>
            </a:r>
          </a:p>
          <a:p>
            <a:pPr algn="ctr"/>
            <a:r>
              <a:rPr lang="en-US" dirty="0"/>
              <a:t>With Flexible Option</a:t>
            </a:r>
          </a:p>
        </p:txBody>
      </p:sp>
      <p:pic>
        <p:nvPicPr>
          <p:cNvPr id="9" name="Graphic 8" descr="Downward trend graph with solid fill">
            <a:extLst>
              <a:ext uri="{FF2B5EF4-FFF2-40B4-BE49-F238E27FC236}">
                <a16:creationId xmlns:a16="http://schemas.microsoft.com/office/drawing/2014/main" id="{BED84BBC-5C0B-405D-8CE0-C531408C3C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30123" y="1292707"/>
            <a:ext cx="1132566" cy="113256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C1DFD72-7E8F-4629-8282-C485DDF4B434}"/>
              </a:ext>
            </a:extLst>
          </p:cNvPr>
          <p:cNvSpPr txBox="1"/>
          <p:nvPr/>
        </p:nvSpPr>
        <p:spPr>
          <a:xfrm>
            <a:off x="6661631" y="2718228"/>
            <a:ext cx="1679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Sales – Growth</a:t>
            </a:r>
          </a:p>
          <a:p>
            <a:pPr algn="ctr"/>
            <a:endParaRPr lang="en-US" b="1" dirty="0"/>
          </a:p>
          <a:p>
            <a:pPr algn="ctr"/>
            <a:r>
              <a:rPr lang="en-US" dirty="0"/>
              <a:t>Created an Automation Roadmap to Exceed the Year Over Year Volume Plans - Forecasts</a:t>
            </a:r>
          </a:p>
        </p:txBody>
      </p:sp>
    </p:spTree>
    <p:extLst>
      <p:ext uri="{BB962C8B-B14F-4D97-AF65-F5344CB8AC3E}">
        <p14:creationId xmlns:p14="http://schemas.microsoft.com/office/powerpoint/2010/main" val="2900330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The Problem &amp; Opportunity</a:t>
            </a:r>
            <a:endParaRPr b="1" dirty="0"/>
          </a:p>
        </p:txBody>
      </p:sp>
      <p:grpSp>
        <p:nvGrpSpPr>
          <p:cNvPr id="92" name="Google Shape;92;p14"/>
          <p:cNvGrpSpPr/>
          <p:nvPr/>
        </p:nvGrpSpPr>
        <p:grpSpPr>
          <a:xfrm>
            <a:off x="431925" y="1304875"/>
            <a:ext cx="2628925" cy="3416400"/>
            <a:chOff x="431925" y="1304875"/>
            <a:chExt cx="2628925" cy="3416400"/>
          </a:xfrm>
        </p:grpSpPr>
        <p:sp>
          <p:nvSpPr>
            <p:cNvPr id="93" name="Google Shape;93;p14"/>
            <p:cNvSpPr txBox="1"/>
            <p:nvPr/>
          </p:nvSpPr>
          <p:spPr>
            <a:xfrm>
              <a:off x="431925" y="1304875"/>
              <a:ext cx="26289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4" name="Google Shape;94;p14"/>
            <p:cNvSpPr/>
            <p:nvPr/>
          </p:nvSpPr>
          <p:spPr>
            <a:xfrm>
              <a:off x="431950" y="1304875"/>
              <a:ext cx="2628900" cy="34164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5" name="Google Shape;95;p14"/>
          <p:cNvSpPr txBox="1">
            <a:spLocks noGrp="1"/>
          </p:cNvSpPr>
          <p:nvPr>
            <p:ph type="body" idx="4294967295"/>
          </p:nvPr>
        </p:nvSpPr>
        <p:spPr>
          <a:xfrm>
            <a:off x="506425" y="1304875"/>
            <a:ext cx="2494500" cy="46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lt1"/>
                </a:solidFill>
              </a:rPr>
              <a:t>Company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96" name="Google Shape;96;p14"/>
          <p:cNvSpPr txBox="1">
            <a:spLocks noGrp="1"/>
          </p:cNvSpPr>
          <p:nvPr>
            <p:ph type="body" idx="4294967295"/>
          </p:nvPr>
        </p:nvSpPr>
        <p:spPr>
          <a:xfrm>
            <a:off x="508325" y="1850300"/>
            <a:ext cx="2478600" cy="27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A premium leader in plant-based products is positioning for strategic physical expansion and sales growth in the Midwest.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Key markets are retail and wholesale.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</p:txBody>
      </p:sp>
      <p:grpSp>
        <p:nvGrpSpPr>
          <p:cNvPr id="97" name="Google Shape;97;p14"/>
          <p:cNvGrpSpPr/>
          <p:nvPr/>
        </p:nvGrpSpPr>
        <p:grpSpPr>
          <a:xfrm>
            <a:off x="3320450" y="1304875"/>
            <a:ext cx="2632500" cy="3416400"/>
            <a:chOff x="3320450" y="1304875"/>
            <a:chExt cx="2632500" cy="3416400"/>
          </a:xfrm>
        </p:grpSpPr>
        <p:sp>
          <p:nvSpPr>
            <p:cNvPr id="98" name="Google Shape;98;p14"/>
            <p:cNvSpPr txBox="1"/>
            <p:nvPr/>
          </p:nvSpPr>
          <p:spPr>
            <a:xfrm>
              <a:off x="3324050" y="1304875"/>
              <a:ext cx="26289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9" name="Google Shape;99;p14"/>
            <p:cNvSpPr/>
            <p:nvPr/>
          </p:nvSpPr>
          <p:spPr>
            <a:xfrm>
              <a:off x="3320450" y="1304875"/>
              <a:ext cx="2628900" cy="34164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00" name="Google Shape;100;p14"/>
          <p:cNvSpPr txBox="1">
            <a:spLocks noGrp="1"/>
          </p:cNvSpPr>
          <p:nvPr>
            <p:ph type="body" idx="4294967295"/>
          </p:nvPr>
        </p:nvSpPr>
        <p:spPr>
          <a:xfrm>
            <a:off x="3389450" y="1304875"/>
            <a:ext cx="2494500" cy="46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lt1"/>
                </a:solidFill>
              </a:rPr>
              <a:t>Context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101" name="Google Shape;101;p14"/>
          <p:cNvSpPr txBox="1">
            <a:spLocks noGrp="1"/>
          </p:cNvSpPr>
          <p:nvPr>
            <p:ph type="body" idx="4294967295"/>
          </p:nvPr>
        </p:nvSpPr>
        <p:spPr>
          <a:xfrm>
            <a:off x="3396775" y="1850300"/>
            <a:ext cx="2478600" cy="27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This industry is on a growth trajectory where consumers are demanding variety, convenience, and accessibility.</a:t>
            </a:r>
            <a:endParaRPr sz="1600" dirty="0"/>
          </a:p>
        </p:txBody>
      </p:sp>
      <p:grpSp>
        <p:nvGrpSpPr>
          <p:cNvPr id="102" name="Google Shape;102;p14"/>
          <p:cNvGrpSpPr/>
          <p:nvPr/>
        </p:nvGrpSpPr>
        <p:grpSpPr>
          <a:xfrm>
            <a:off x="6212550" y="1304875"/>
            <a:ext cx="2632500" cy="3416400"/>
            <a:chOff x="6212550" y="1304875"/>
            <a:chExt cx="2632500" cy="3416400"/>
          </a:xfrm>
        </p:grpSpPr>
        <p:sp>
          <p:nvSpPr>
            <p:cNvPr id="103" name="Google Shape;103;p14"/>
            <p:cNvSpPr/>
            <p:nvPr/>
          </p:nvSpPr>
          <p:spPr>
            <a:xfrm>
              <a:off x="6215400" y="1304875"/>
              <a:ext cx="2628900" cy="34164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4" name="Google Shape;104;p14"/>
            <p:cNvSpPr txBox="1"/>
            <p:nvPr/>
          </p:nvSpPr>
          <p:spPr>
            <a:xfrm>
              <a:off x="6212550" y="1304875"/>
              <a:ext cx="26325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05" name="Google Shape;105;p14"/>
          <p:cNvSpPr txBox="1">
            <a:spLocks noGrp="1"/>
          </p:cNvSpPr>
          <p:nvPr>
            <p:ph type="body" idx="4294967295"/>
          </p:nvPr>
        </p:nvSpPr>
        <p:spPr>
          <a:xfrm>
            <a:off x="6272475" y="1304875"/>
            <a:ext cx="2494500" cy="46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lt1"/>
                </a:solidFill>
              </a:rPr>
              <a:t>Problem statement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106" name="Google Shape;106;p14"/>
          <p:cNvSpPr txBox="1">
            <a:spLocks noGrp="1"/>
          </p:cNvSpPr>
          <p:nvPr>
            <p:ph type="body" idx="4294967295"/>
          </p:nvPr>
        </p:nvSpPr>
        <p:spPr>
          <a:xfrm>
            <a:off x="6286400" y="1850300"/>
            <a:ext cx="2478600" cy="27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-US" sz="1600" dirty="0"/>
              <a:t>Sales growth is constrained due to  current manual hand packaging operations.</a:t>
            </a:r>
          </a:p>
          <a:p>
            <a:pPr marL="285750" indent="-285750">
              <a:spcAft>
                <a:spcPts val="160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Compounded by  labor challenges- inefficiencies, low throughput and capacity 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 dirty="0"/>
              <a:t>.</a:t>
            </a:r>
            <a:endParaRPr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Challenges Overview</a:t>
            </a:r>
            <a:endParaRPr b="1" dirty="0"/>
          </a:p>
        </p:txBody>
      </p:sp>
      <p:sp>
        <p:nvSpPr>
          <p:cNvPr id="112" name="Google Shape;112;p15"/>
          <p:cNvSpPr/>
          <p:nvPr/>
        </p:nvSpPr>
        <p:spPr>
          <a:xfrm>
            <a:off x="432350" y="1304875"/>
            <a:ext cx="2469300" cy="607800"/>
          </a:xfrm>
          <a:prstGeom prst="homePlat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13;p15"/>
          <p:cNvSpPr txBox="1">
            <a:spLocks noGrp="1"/>
          </p:cNvSpPr>
          <p:nvPr>
            <p:ph type="body" idx="4294967295"/>
          </p:nvPr>
        </p:nvSpPr>
        <p:spPr>
          <a:xfrm>
            <a:off x="432350" y="1451576"/>
            <a:ext cx="2257200" cy="3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lt1"/>
                </a:solidFill>
              </a:rPr>
              <a:t>Challenge 1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114" name="Google Shape;114;p15"/>
          <p:cNvSpPr txBox="1">
            <a:spLocks noGrp="1"/>
          </p:cNvSpPr>
          <p:nvPr>
            <p:ph type="body" idx="4294967295"/>
          </p:nvPr>
        </p:nvSpPr>
        <p:spPr>
          <a:xfrm>
            <a:off x="432350" y="2070575"/>
            <a:ext cx="2471700" cy="26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/>
              <a:t>Existing Operations</a:t>
            </a:r>
            <a:endParaRPr sz="1600" b="1" dirty="0"/>
          </a:p>
          <a:p>
            <a:pPr marL="285750" lvl="0" indent="-285750" algn="l" rtl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" sz="1400" dirty="0"/>
              <a:t>Multiple product and packaging formats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" sz="1400" dirty="0"/>
              <a:t>Various upstream process reguirements and regulation. </a:t>
            </a:r>
          </a:p>
          <a:p>
            <a:pPr marL="285750" lvl="0" indent="-285750" algn="l" rtl="0"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" sz="1400" dirty="0"/>
              <a:t>Batch mode production and product tracking</a:t>
            </a:r>
            <a:endParaRPr sz="1400" dirty="0"/>
          </a:p>
        </p:txBody>
      </p:sp>
      <p:sp>
        <p:nvSpPr>
          <p:cNvPr id="115" name="Google Shape;115;p15"/>
          <p:cNvSpPr/>
          <p:nvPr/>
        </p:nvSpPr>
        <p:spPr>
          <a:xfrm>
            <a:off x="3044777" y="1304875"/>
            <a:ext cx="2760600" cy="6078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6" name="Google Shape;116;p15"/>
          <p:cNvSpPr txBox="1">
            <a:spLocks noGrp="1"/>
          </p:cNvSpPr>
          <p:nvPr>
            <p:ph type="body" idx="4294967295"/>
          </p:nvPr>
        </p:nvSpPr>
        <p:spPr>
          <a:xfrm>
            <a:off x="3336150" y="1451576"/>
            <a:ext cx="2257200" cy="3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lt1"/>
                </a:solidFill>
              </a:rPr>
              <a:t>Challenge 2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117" name="Google Shape;117;p15"/>
          <p:cNvSpPr txBox="1">
            <a:spLocks noGrp="1"/>
          </p:cNvSpPr>
          <p:nvPr>
            <p:ph type="body" idx="4294967295"/>
          </p:nvPr>
        </p:nvSpPr>
        <p:spPr>
          <a:xfrm>
            <a:off x="3336146" y="2070575"/>
            <a:ext cx="2471700" cy="26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/>
              <a:t>Capital Equipment Cost</a:t>
            </a:r>
            <a:endParaRPr sz="1600" b="1" dirty="0"/>
          </a:p>
          <a:p>
            <a:pPr marL="285750" lvl="0" indent="-285750" algn="l" rtl="0">
              <a:spcBef>
                <a:spcPts val="8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COGs based on labor rightsizing and volume increase</a:t>
            </a:r>
          </a:p>
          <a:p>
            <a:pPr marL="285750" lvl="0" indent="-285750" algn="l" rtl="0">
              <a:spcBef>
                <a:spcPts val="8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Flexibility without sacrificing throughput</a:t>
            </a:r>
          </a:p>
          <a:p>
            <a:pPr marL="285750" lvl="0" indent="-285750" algn="l" rtl="0">
              <a:spcBef>
                <a:spcPts val="8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Payback period – aligned with the company's internal finance metrics</a:t>
            </a:r>
            <a:endParaRPr sz="1400" dirty="0"/>
          </a:p>
        </p:txBody>
      </p:sp>
      <p:sp>
        <p:nvSpPr>
          <p:cNvPr id="118" name="Google Shape;118;p15"/>
          <p:cNvSpPr/>
          <p:nvPr/>
        </p:nvSpPr>
        <p:spPr>
          <a:xfrm>
            <a:off x="5948502" y="1304875"/>
            <a:ext cx="2760600" cy="6078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19;p15"/>
          <p:cNvSpPr txBox="1">
            <a:spLocks noGrp="1"/>
          </p:cNvSpPr>
          <p:nvPr>
            <p:ph type="body" idx="4294967295"/>
          </p:nvPr>
        </p:nvSpPr>
        <p:spPr>
          <a:xfrm>
            <a:off x="6254233" y="1451576"/>
            <a:ext cx="2257200" cy="3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lt1"/>
                </a:solidFill>
              </a:rPr>
              <a:t>Challenge 3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120" name="Google Shape;120;p15"/>
          <p:cNvSpPr txBox="1">
            <a:spLocks noGrp="1"/>
          </p:cNvSpPr>
          <p:nvPr>
            <p:ph type="body" idx="4294967295"/>
          </p:nvPr>
        </p:nvSpPr>
        <p:spPr>
          <a:xfrm>
            <a:off x="6254226" y="2070575"/>
            <a:ext cx="2471700" cy="26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/>
              <a:t>Change Management</a:t>
            </a:r>
            <a:endParaRPr sz="1600" b="1" dirty="0"/>
          </a:p>
          <a:p>
            <a:pPr marL="285750" lvl="0" indent="-285750" algn="l" rtl="0"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M</a:t>
            </a:r>
            <a:r>
              <a:rPr lang="en" sz="1400" dirty="0"/>
              <a:t>inimal automation to higher % of automation</a:t>
            </a:r>
          </a:p>
          <a:p>
            <a:pPr marL="285750" lvl="0" indent="-285750" algn="l" rtl="0"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" sz="1400" dirty="0"/>
              <a:t>Transformation to technology not used today</a:t>
            </a:r>
          </a:p>
          <a:p>
            <a:pPr marL="285750" lvl="0" indent="-285750" algn="l" rtl="0"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" sz="1400" dirty="0"/>
              <a:t>Culture and people training </a:t>
            </a:r>
          </a:p>
          <a:p>
            <a:pPr marL="285750" lvl="0" indent="-285750" algn="l" rtl="0"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" sz="1400" dirty="0"/>
          </a:p>
          <a:p>
            <a:pPr marL="0" lvl="0" indent="0" algn="l" rtl="0">
              <a:spcBef>
                <a:spcPts val="800"/>
              </a:spcBef>
              <a:spcAft>
                <a:spcPts val="800"/>
              </a:spcAft>
              <a:buNone/>
            </a:pPr>
            <a:endParaRPr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Solution – Phase One</a:t>
            </a:r>
            <a:endParaRPr dirty="0"/>
          </a:p>
        </p:txBody>
      </p:sp>
      <p:sp>
        <p:nvSpPr>
          <p:cNvPr id="126" name="Google Shape;126;p16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Assess the Correct Levels of Automation for Sustainability and Business Sales Growth</a:t>
            </a:r>
            <a:endParaRPr b="1" dirty="0"/>
          </a:p>
        </p:txBody>
      </p:sp>
      <p:sp>
        <p:nvSpPr>
          <p:cNvPr id="127" name="Google Shape;127;p16"/>
          <p:cNvSpPr txBox="1">
            <a:spLocks noGrp="1"/>
          </p:cNvSpPr>
          <p:nvPr>
            <p:ph type="body" idx="2"/>
          </p:nvPr>
        </p:nvSpPr>
        <p:spPr>
          <a:xfrm>
            <a:off x="4939500" y="68876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/>
              <a:t>The client leveraged InnoFlex Solutions to perform a detailed Preliminary Engineering Model to Quantify:</a:t>
            </a:r>
          </a:p>
          <a:p>
            <a:pPr marL="742950" lvl="1" indent="-285750">
              <a:spcBef>
                <a:spcPts val="0"/>
              </a:spcBef>
              <a:spcAft>
                <a:spcPts val="1600"/>
              </a:spcAft>
              <a:buFont typeface="Wingdings" panose="05000000000000000000" pitchFamily="2" charset="2"/>
              <a:buChar char="ü"/>
            </a:pPr>
            <a:r>
              <a:rPr lang="en" b="1" dirty="0"/>
              <a:t>Cost (Reduce labor with Automation)</a:t>
            </a:r>
          </a:p>
          <a:p>
            <a:pPr marL="742950" lvl="1" indent="-285750">
              <a:spcBef>
                <a:spcPts val="0"/>
              </a:spcBef>
              <a:spcAft>
                <a:spcPts val="1600"/>
              </a:spcAft>
              <a:buFont typeface="Wingdings" panose="05000000000000000000" pitchFamily="2" charset="2"/>
              <a:buChar char="ü"/>
            </a:pPr>
            <a:r>
              <a:rPr lang="en" b="1" dirty="0"/>
              <a:t>Flexibility Options</a:t>
            </a:r>
          </a:p>
          <a:p>
            <a:pPr marL="742950" lvl="1" indent="-285750">
              <a:spcBef>
                <a:spcPts val="0"/>
              </a:spcBef>
              <a:spcAft>
                <a:spcPts val="1600"/>
              </a:spcAft>
              <a:buFont typeface="Wingdings" panose="05000000000000000000" pitchFamily="2" charset="2"/>
              <a:buChar char="ü"/>
            </a:pPr>
            <a:r>
              <a:rPr lang="en" b="1" dirty="0"/>
              <a:t>The Right Suppliers</a:t>
            </a:r>
            <a:endParaRPr b="1" dirty="0"/>
          </a:p>
        </p:txBody>
      </p:sp>
      <p:sp>
        <p:nvSpPr>
          <p:cNvPr id="6" name="Google Shape;137;p18" descr="Background pointer shape in timeline graphic">
            <a:extLst>
              <a:ext uri="{FF2B5EF4-FFF2-40B4-BE49-F238E27FC236}">
                <a16:creationId xmlns:a16="http://schemas.microsoft.com/office/drawing/2014/main" id="{BDE09002-7022-4101-B262-21626B37E279}"/>
              </a:ext>
            </a:extLst>
          </p:cNvPr>
          <p:cNvSpPr/>
          <p:nvPr/>
        </p:nvSpPr>
        <p:spPr>
          <a:xfrm>
            <a:off x="4939500" y="4226275"/>
            <a:ext cx="1872300" cy="745500"/>
          </a:xfrm>
          <a:prstGeom prst="homePlate">
            <a:avLst>
              <a:gd name="adj" fmla="val 50000"/>
            </a:avLst>
          </a:prstGeom>
          <a:solidFill>
            <a:schemeClr val="dk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E91581B-BF6D-473E-B39C-B76BEEFC2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</p:spPr>
        <p:txBody>
          <a:bodyPr/>
          <a:lstStyle/>
          <a:p>
            <a:r>
              <a:rPr lang="en-US" b="1" dirty="0"/>
              <a:t>Why InnoFlex Solutions, LLC Was Selected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71EFADB8-415A-46C9-A4D1-98EE0DD77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Nimble Organization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More than 30 years industry experience and more than 100 years of combined team experience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Background in Automation with CPGs, Food-Beverage, and OEM Industry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Project Management and problem solving in the initial assessment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Installed and started up packaging production lines globally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Access to a network of industry experts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Deliver results on time, on budget, with sustainable results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We collaborate with the client and build trust</a:t>
            </a:r>
          </a:p>
        </p:txBody>
      </p:sp>
    </p:spTree>
    <p:extLst>
      <p:ext uri="{BB962C8B-B14F-4D97-AF65-F5344CB8AC3E}">
        <p14:creationId xmlns:p14="http://schemas.microsoft.com/office/powerpoint/2010/main" val="611132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7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Implementation</a:t>
            </a:r>
            <a:endParaRPr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8" descr="Background pointer shape in timeline graphic"/>
          <p:cNvSpPr/>
          <p:nvPr/>
        </p:nvSpPr>
        <p:spPr>
          <a:xfrm>
            <a:off x="340934" y="2199000"/>
            <a:ext cx="1872300" cy="745500"/>
          </a:xfrm>
          <a:prstGeom prst="homePlate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8" name="Google Shape;138;p18"/>
          <p:cNvSpPr txBox="1">
            <a:spLocks noGrp="1"/>
          </p:cNvSpPr>
          <p:nvPr>
            <p:ph type="body" idx="4294967295"/>
          </p:nvPr>
        </p:nvSpPr>
        <p:spPr>
          <a:xfrm>
            <a:off x="340923" y="2336550"/>
            <a:ext cx="1455600" cy="4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lt1"/>
                </a:solidFill>
              </a:rPr>
              <a:t>06/21</a:t>
            </a:r>
            <a:endParaRPr sz="1600" b="1" dirty="0">
              <a:solidFill>
                <a:schemeClr val="lt1"/>
              </a:solidFill>
            </a:endParaRPr>
          </a:p>
        </p:txBody>
      </p:sp>
      <p:grpSp>
        <p:nvGrpSpPr>
          <p:cNvPr id="139" name="Google Shape;139;p18"/>
          <p:cNvGrpSpPr/>
          <p:nvPr/>
        </p:nvGrpSpPr>
        <p:grpSpPr>
          <a:xfrm>
            <a:off x="969270" y="1610215"/>
            <a:ext cx="198900" cy="593656"/>
            <a:chOff x="777447" y="1610215"/>
            <a:chExt cx="198900" cy="593656"/>
          </a:xfrm>
        </p:grpSpPr>
        <p:cxnSp>
          <p:nvCxnSpPr>
            <p:cNvPr id="140" name="Google Shape;140;p18"/>
            <p:cNvCxnSpPr/>
            <p:nvPr/>
          </p:nvCxnSpPr>
          <p:spPr>
            <a:xfrm>
              <a:off x="876909" y="1649171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41" name="Google Shape;141;p18"/>
            <p:cNvSpPr/>
            <p:nvPr/>
          </p:nvSpPr>
          <p:spPr>
            <a:xfrm>
              <a:off x="777447" y="1610215"/>
              <a:ext cx="198900" cy="198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42" name="Google Shape;142;p18"/>
          <p:cNvSpPr txBox="1">
            <a:spLocks noGrp="1"/>
          </p:cNvSpPr>
          <p:nvPr>
            <p:ph type="body" idx="4294967295"/>
          </p:nvPr>
        </p:nvSpPr>
        <p:spPr>
          <a:xfrm>
            <a:off x="318375" y="385667"/>
            <a:ext cx="2242800" cy="9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600" b="1" dirty="0"/>
              <a:t>E</a:t>
            </a:r>
            <a:r>
              <a:rPr lang="en" sz="1600" b="1" dirty="0"/>
              <a:t>nd Q2: Assess The Opportunity</a:t>
            </a:r>
            <a:endParaRPr sz="1600" b="1" dirty="0"/>
          </a:p>
        </p:txBody>
      </p:sp>
      <p:sp>
        <p:nvSpPr>
          <p:cNvPr id="143" name="Google Shape;143;p18" descr="Background pointer shape in timeline graphic"/>
          <p:cNvSpPr/>
          <p:nvPr/>
        </p:nvSpPr>
        <p:spPr>
          <a:xfrm>
            <a:off x="1817054" y="2199000"/>
            <a:ext cx="2051100" cy="7455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4" name="Google Shape;144;p18"/>
          <p:cNvSpPr txBox="1">
            <a:spLocks noGrp="1"/>
          </p:cNvSpPr>
          <p:nvPr>
            <p:ph type="body" idx="4294967295"/>
          </p:nvPr>
        </p:nvSpPr>
        <p:spPr>
          <a:xfrm>
            <a:off x="2126317" y="2336550"/>
            <a:ext cx="1315500" cy="4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lt1"/>
                </a:solidFill>
              </a:rPr>
              <a:t>07/21</a:t>
            </a:r>
            <a:endParaRPr sz="1600" b="1" dirty="0">
              <a:solidFill>
                <a:schemeClr val="lt1"/>
              </a:solidFill>
            </a:endParaRPr>
          </a:p>
        </p:txBody>
      </p:sp>
      <p:grpSp>
        <p:nvGrpSpPr>
          <p:cNvPr id="145" name="Google Shape;145;p18"/>
          <p:cNvGrpSpPr/>
          <p:nvPr/>
        </p:nvGrpSpPr>
        <p:grpSpPr>
          <a:xfrm>
            <a:off x="2684632" y="2938958"/>
            <a:ext cx="198900" cy="593656"/>
            <a:chOff x="2223534" y="2938958"/>
            <a:chExt cx="198900" cy="593656"/>
          </a:xfrm>
        </p:grpSpPr>
        <p:cxnSp>
          <p:nvCxnSpPr>
            <p:cNvPr id="146" name="Google Shape;146;p18"/>
            <p:cNvCxnSpPr/>
            <p:nvPr/>
          </p:nvCxnSpPr>
          <p:spPr>
            <a:xfrm rot="10800000">
              <a:off x="2322997" y="2938958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47" name="Google Shape;147;p18"/>
            <p:cNvSpPr/>
            <p:nvPr/>
          </p:nvSpPr>
          <p:spPr>
            <a:xfrm rot="10800000" flipH="1">
              <a:off x="2223534" y="3333714"/>
              <a:ext cx="198900" cy="198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48" name="Google Shape;148;p18"/>
          <p:cNvSpPr txBox="1">
            <a:spLocks noGrp="1"/>
          </p:cNvSpPr>
          <p:nvPr>
            <p:ph type="body" idx="4294967295"/>
          </p:nvPr>
        </p:nvSpPr>
        <p:spPr>
          <a:xfrm>
            <a:off x="1244336" y="3757725"/>
            <a:ext cx="2772764" cy="9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 b="1" dirty="0"/>
              <a:t>Client Site Visit – Review the Operations and Synergies to Work Together</a:t>
            </a:r>
            <a:endParaRPr sz="1600" b="1" dirty="0"/>
          </a:p>
        </p:txBody>
      </p:sp>
      <p:sp>
        <p:nvSpPr>
          <p:cNvPr id="149" name="Google Shape;149;p18" descr="Background pointer shape in timeline graphic"/>
          <p:cNvSpPr/>
          <p:nvPr/>
        </p:nvSpPr>
        <p:spPr>
          <a:xfrm>
            <a:off x="3471973" y="2199000"/>
            <a:ext cx="2051100" cy="7455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0" name="Google Shape;150;p18"/>
          <p:cNvSpPr txBox="1">
            <a:spLocks noGrp="1"/>
          </p:cNvSpPr>
          <p:nvPr>
            <p:ph type="body" idx="4294967295"/>
          </p:nvPr>
        </p:nvSpPr>
        <p:spPr>
          <a:xfrm>
            <a:off x="3767755" y="2336550"/>
            <a:ext cx="1315500" cy="4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lt1"/>
                </a:solidFill>
              </a:rPr>
              <a:t>09/21</a:t>
            </a:r>
            <a:endParaRPr sz="1600" b="1" dirty="0">
              <a:solidFill>
                <a:schemeClr val="lt1"/>
              </a:solidFill>
            </a:endParaRPr>
          </a:p>
        </p:txBody>
      </p:sp>
      <p:grpSp>
        <p:nvGrpSpPr>
          <p:cNvPr id="151" name="Google Shape;151;p18"/>
          <p:cNvGrpSpPr/>
          <p:nvPr/>
        </p:nvGrpSpPr>
        <p:grpSpPr>
          <a:xfrm>
            <a:off x="4319545" y="1610215"/>
            <a:ext cx="198900" cy="593656"/>
            <a:chOff x="3918084" y="1610215"/>
            <a:chExt cx="198900" cy="593656"/>
          </a:xfrm>
        </p:grpSpPr>
        <p:cxnSp>
          <p:nvCxnSpPr>
            <p:cNvPr id="152" name="Google Shape;152;p18"/>
            <p:cNvCxnSpPr/>
            <p:nvPr/>
          </p:nvCxnSpPr>
          <p:spPr>
            <a:xfrm>
              <a:off x="4017546" y="1649171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53" name="Google Shape;153;p18"/>
            <p:cNvSpPr/>
            <p:nvPr/>
          </p:nvSpPr>
          <p:spPr>
            <a:xfrm>
              <a:off x="3918084" y="1610215"/>
              <a:ext cx="198900" cy="198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54" name="Google Shape;154;p18"/>
          <p:cNvSpPr txBox="1">
            <a:spLocks noGrp="1"/>
          </p:cNvSpPr>
          <p:nvPr>
            <p:ph type="body" idx="4294967295"/>
          </p:nvPr>
        </p:nvSpPr>
        <p:spPr>
          <a:xfrm>
            <a:off x="3304094" y="385667"/>
            <a:ext cx="2242800" cy="9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 b="1" dirty="0"/>
              <a:t>Preliminary Baseline Recommendations and Won the Business</a:t>
            </a:r>
            <a:endParaRPr sz="1600" b="1" dirty="0"/>
          </a:p>
        </p:txBody>
      </p:sp>
      <p:sp>
        <p:nvSpPr>
          <p:cNvPr id="155" name="Google Shape;155;p18" descr="Background pointer shape in timeline graphic"/>
          <p:cNvSpPr/>
          <p:nvPr/>
        </p:nvSpPr>
        <p:spPr>
          <a:xfrm>
            <a:off x="5126893" y="2199000"/>
            <a:ext cx="2051100" cy="7455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6" name="Google Shape;156;p18"/>
          <p:cNvSpPr txBox="1">
            <a:spLocks noGrp="1"/>
          </p:cNvSpPr>
          <p:nvPr>
            <p:ph type="body" idx="4294967295"/>
          </p:nvPr>
        </p:nvSpPr>
        <p:spPr>
          <a:xfrm>
            <a:off x="5416699" y="2336550"/>
            <a:ext cx="1315500" cy="4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lt1"/>
                </a:solidFill>
              </a:rPr>
              <a:t>10/21 </a:t>
            </a:r>
            <a:endParaRPr sz="1600" b="1" dirty="0">
              <a:solidFill>
                <a:schemeClr val="lt1"/>
              </a:solidFill>
            </a:endParaRPr>
          </a:p>
        </p:txBody>
      </p:sp>
      <p:grpSp>
        <p:nvGrpSpPr>
          <p:cNvPr id="157" name="Google Shape;157;p18"/>
          <p:cNvGrpSpPr/>
          <p:nvPr/>
        </p:nvGrpSpPr>
        <p:grpSpPr>
          <a:xfrm>
            <a:off x="5973070" y="2938958"/>
            <a:ext cx="198900" cy="593656"/>
            <a:chOff x="5958946" y="2938958"/>
            <a:chExt cx="198900" cy="593656"/>
          </a:xfrm>
        </p:grpSpPr>
        <p:cxnSp>
          <p:nvCxnSpPr>
            <p:cNvPr id="158" name="Google Shape;158;p18"/>
            <p:cNvCxnSpPr/>
            <p:nvPr/>
          </p:nvCxnSpPr>
          <p:spPr>
            <a:xfrm rot="10800000">
              <a:off x="6058409" y="2938958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59" name="Google Shape;159;p18"/>
            <p:cNvSpPr/>
            <p:nvPr/>
          </p:nvSpPr>
          <p:spPr>
            <a:xfrm rot="10800000" flipH="1">
              <a:off x="5958946" y="3333714"/>
              <a:ext cx="198900" cy="198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60" name="Google Shape;160;p18"/>
          <p:cNvSpPr txBox="1">
            <a:spLocks noGrp="1"/>
          </p:cNvSpPr>
          <p:nvPr>
            <p:ph type="body" idx="4294967295"/>
          </p:nvPr>
        </p:nvSpPr>
        <p:spPr>
          <a:xfrm>
            <a:off x="5126901" y="3757725"/>
            <a:ext cx="3083727" cy="9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 b="1" dirty="0"/>
              <a:t>End Q3: Preliminary Engineering, Equipment Costs, Systems Vetting and Supplier Engagement</a:t>
            </a:r>
            <a:endParaRPr sz="1600" b="1" dirty="0"/>
          </a:p>
        </p:txBody>
      </p:sp>
      <p:sp>
        <p:nvSpPr>
          <p:cNvPr id="161" name="Google Shape;161;p18" descr="Background pointer shape in timeline graphic"/>
          <p:cNvSpPr/>
          <p:nvPr/>
        </p:nvSpPr>
        <p:spPr>
          <a:xfrm>
            <a:off x="6781813" y="2199000"/>
            <a:ext cx="2051100" cy="7455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2" name="Google Shape;162;p18"/>
          <p:cNvSpPr txBox="1">
            <a:spLocks noGrp="1"/>
          </p:cNvSpPr>
          <p:nvPr>
            <p:ph type="body" idx="4294967295"/>
          </p:nvPr>
        </p:nvSpPr>
        <p:spPr>
          <a:xfrm>
            <a:off x="7111512" y="2336550"/>
            <a:ext cx="1315500" cy="4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00B050"/>
                </a:solidFill>
              </a:rPr>
              <a:t>12/21</a:t>
            </a:r>
            <a:endParaRPr sz="1600" b="1" dirty="0">
              <a:solidFill>
                <a:srgbClr val="00B050"/>
              </a:solidFill>
            </a:endParaRPr>
          </a:p>
        </p:txBody>
      </p:sp>
      <p:grpSp>
        <p:nvGrpSpPr>
          <p:cNvPr id="163" name="Google Shape;163;p18"/>
          <p:cNvGrpSpPr/>
          <p:nvPr/>
        </p:nvGrpSpPr>
        <p:grpSpPr>
          <a:xfrm>
            <a:off x="7669807" y="1610215"/>
            <a:ext cx="198900" cy="593656"/>
            <a:chOff x="3918084" y="1610215"/>
            <a:chExt cx="198900" cy="593656"/>
          </a:xfrm>
        </p:grpSpPr>
        <p:cxnSp>
          <p:nvCxnSpPr>
            <p:cNvPr id="164" name="Google Shape;164;p18"/>
            <p:cNvCxnSpPr/>
            <p:nvPr/>
          </p:nvCxnSpPr>
          <p:spPr>
            <a:xfrm>
              <a:off x="4017546" y="1649171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65" name="Google Shape;165;p18"/>
            <p:cNvSpPr/>
            <p:nvPr/>
          </p:nvSpPr>
          <p:spPr>
            <a:xfrm>
              <a:off x="3918084" y="1610215"/>
              <a:ext cx="198900" cy="198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66" name="Google Shape;166;p18"/>
          <p:cNvSpPr txBox="1">
            <a:spLocks noGrp="1"/>
          </p:cNvSpPr>
          <p:nvPr>
            <p:ph type="body" idx="4294967295"/>
          </p:nvPr>
        </p:nvSpPr>
        <p:spPr>
          <a:xfrm>
            <a:off x="6072533" y="385667"/>
            <a:ext cx="2856246" cy="9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 b="1" dirty="0">
                <a:solidFill>
                  <a:srgbClr val="00B050"/>
                </a:solidFill>
              </a:rPr>
              <a:t>Q4: Summary review with the Client internal Stakeholders, Ach</a:t>
            </a:r>
            <a:r>
              <a:rPr lang="en-US" sz="1600" b="1" dirty="0">
                <a:solidFill>
                  <a:srgbClr val="00B050"/>
                </a:solidFill>
              </a:rPr>
              <a:t>ie</a:t>
            </a:r>
            <a:r>
              <a:rPr lang="en" sz="1600" b="1" dirty="0">
                <a:solidFill>
                  <a:srgbClr val="00B050"/>
                </a:solidFill>
              </a:rPr>
              <a:t>ved the COG’s, Payback, and Volume Goals</a:t>
            </a:r>
            <a:endParaRPr sz="1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Google Shape;218;p20"/>
          <p:cNvGrpSpPr/>
          <p:nvPr/>
        </p:nvGrpSpPr>
        <p:grpSpPr>
          <a:xfrm>
            <a:off x="4939500" y="1219611"/>
            <a:ext cx="3837000" cy="2704200"/>
            <a:chOff x="4939500" y="1219611"/>
            <a:chExt cx="3837000" cy="2704200"/>
          </a:xfrm>
        </p:grpSpPr>
        <p:cxnSp>
          <p:nvCxnSpPr>
            <p:cNvPr id="219" name="Google Shape;219;p20"/>
            <p:cNvCxnSpPr/>
            <p:nvPr/>
          </p:nvCxnSpPr>
          <p:spPr>
            <a:xfrm>
              <a:off x="4939500" y="1219611"/>
              <a:ext cx="0" cy="27042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220" name="Google Shape;220;p20"/>
            <p:cNvCxnSpPr/>
            <p:nvPr/>
          </p:nvCxnSpPr>
          <p:spPr>
            <a:xfrm>
              <a:off x="5365833" y="1219611"/>
              <a:ext cx="0" cy="27042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221" name="Google Shape;221;p20"/>
            <p:cNvCxnSpPr/>
            <p:nvPr/>
          </p:nvCxnSpPr>
          <p:spPr>
            <a:xfrm>
              <a:off x="5792167" y="1219611"/>
              <a:ext cx="0" cy="27042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222" name="Google Shape;222;p20"/>
            <p:cNvCxnSpPr/>
            <p:nvPr/>
          </p:nvCxnSpPr>
          <p:spPr>
            <a:xfrm>
              <a:off x="6218500" y="1219611"/>
              <a:ext cx="0" cy="27042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223" name="Google Shape;223;p20"/>
            <p:cNvCxnSpPr/>
            <p:nvPr/>
          </p:nvCxnSpPr>
          <p:spPr>
            <a:xfrm>
              <a:off x="6644834" y="1219611"/>
              <a:ext cx="0" cy="27042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224" name="Google Shape;224;p20"/>
            <p:cNvCxnSpPr/>
            <p:nvPr/>
          </p:nvCxnSpPr>
          <p:spPr>
            <a:xfrm>
              <a:off x="7071166" y="1219611"/>
              <a:ext cx="0" cy="27042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225" name="Google Shape;225;p20"/>
            <p:cNvCxnSpPr/>
            <p:nvPr/>
          </p:nvCxnSpPr>
          <p:spPr>
            <a:xfrm>
              <a:off x="7497500" y="1219611"/>
              <a:ext cx="0" cy="27042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226" name="Google Shape;226;p20"/>
            <p:cNvCxnSpPr/>
            <p:nvPr/>
          </p:nvCxnSpPr>
          <p:spPr>
            <a:xfrm>
              <a:off x="7923834" y="1219611"/>
              <a:ext cx="0" cy="27042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227" name="Google Shape;227;p20"/>
            <p:cNvCxnSpPr/>
            <p:nvPr/>
          </p:nvCxnSpPr>
          <p:spPr>
            <a:xfrm>
              <a:off x="8350166" y="1219611"/>
              <a:ext cx="0" cy="27042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228" name="Google Shape;228;p20"/>
            <p:cNvCxnSpPr/>
            <p:nvPr/>
          </p:nvCxnSpPr>
          <p:spPr>
            <a:xfrm>
              <a:off x="8776500" y="1219611"/>
              <a:ext cx="0" cy="27042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dash"/>
              <a:round/>
              <a:headEnd type="none" w="sm" len="sm"/>
              <a:tailEnd type="none" w="sm" len="sm"/>
            </a:ln>
          </p:spPr>
        </p:cxnSp>
      </p:grpSp>
      <p:sp>
        <p:nvSpPr>
          <p:cNvPr id="229" name="Google Shape;229;p20"/>
          <p:cNvSpPr/>
          <p:nvPr/>
        </p:nvSpPr>
        <p:spPr>
          <a:xfrm>
            <a:off x="7824167" y="2036509"/>
            <a:ext cx="286500" cy="286500"/>
          </a:xfrm>
          <a:prstGeom prst="ellipse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0" name="Google Shape;230;p20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Impact</a:t>
            </a:r>
            <a:endParaRPr dirty="0"/>
          </a:p>
        </p:txBody>
      </p:sp>
      <p:sp>
        <p:nvSpPr>
          <p:cNvPr id="231" name="Google Shape;231;p20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200% Potential Sales Increase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Operational Capacity Improvement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With Automation</a:t>
            </a:r>
            <a:endParaRPr dirty="0"/>
          </a:p>
        </p:txBody>
      </p:sp>
      <p:grpSp>
        <p:nvGrpSpPr>
          <p:cNvPr id="232" name="Google Shape;232;p20"/>
          <p:cNvGrpSpPr/>
          <p:nvPr/>
        </p:nvGrpSpPr>
        <p:grpSpPr>
          <a:xfrm>
            <a:off x="4939534" y="2017046"/>
            <a:ext cx="3825543" cy="1573620"/>
            <a:chOff x="1000000" y="2393988"/>
            <a:chExt cx="4144235" cy="1704713"/>
          </a:xfrm>
        </p:grpSpPr>
        <p:sp>
          <p:nvSpPr>
            <p:cNvPr id="233" name="Google Shape;233;p20"/>
            <p:cNvSpPr/>
            <p:nvPr/>
          </p:nvSpPr>
          <p:spPr>
            <a:xfrm>
              <a:off x="1000000" y="2440003"/>
              <a:ext cx="4144235" cy="1631269"/>
            </a:xfrm>
            <a:custGeom>
              <a:avLst/>
              <a:gdLst/>
              <a:ahLst/>
              <a:cxnLst/>
              <a:rect l="l" t="t" r="r" b="b"/>
              <a:pathLst>
                <a:path w="165422" h="90088" extrusionOk="0">
                  <a:moveTo>
                    <a:pt x="0" y="65550"/>
                  </a:moveTo>
                  <a:cubicBezTo>
                    <a:pt x="3559" y="56002"/>
                    <a:pt x="14632" y="11595"/>
                    <a:pt x="21355" y="8262"/>
                  </a:cubicBezTo>
                  <a:cubicBezTo>
                    <a:pt x="28078" y="4929"/>
                    <a:pt x="34067" y="46906"/>
                    <a:pt x="40338" y="45550"/>
                  </a:cubicBezTo>
                  <a:cubicBezTo>
                    <a:pt x="46609" y="44194"/>
                    <a:pt x="52711" y="2161"/>
                    <a:pt x="58982" y="127"/>
                  </a:cubicBezTo>
                  <a:cubicBezTo>
                    <a:pt x="65253" y="-1907"/>
                    <a:pt x="71807" y="30974"/>
                    <a:pt x="77965" y="33347"/>
                  </a:cubicBezTo>
                  <a:cubicBezTo>
                    <a:pt x="84123" y="35720"/>
                    <a:pt x="90055" y="6285"/>
                    <a:pt x="95931" y="14364"/>
                  </a:cubicBezTo>
                  <a:cubicBezTo>
                    <a:pt x="101807" y="22443"/>
                    <a:pt x="107626" y="77414"/>
                    <a:pt x="113219" y="81821"/>
                  </a:cubicBezTo>
                  <a:cubicBezTo>
                    <a:pt x="118812" y="86228"/>
                    <a:pt x="123671" y="39448"/>
                    <a:pt x="129490" y="40804"/>
                  </a:cubicBezTo>
                  <a:cubicBezTo>
                    <a:pt x="135309" y="42160"/>
                    <a:pt x="142145" y="92047"/>
                    <a:pt x="148134" y="89957"/>
                  </a:cubicBezTo>
                  <a:cubicBezTo>
                    <a:pt x="154123" y="87867"/>
                    <a:pt x="162541" y="38545"/>
                    <a:pt x="165422" y="28262"/>
                  </a:cubicBezTo>
                </a:path>
              </a:pathLst>
            </a:custGeom>
            <a:noFill/>
            <a:ln w="19050" cap="flat" cmpd="sng">
              <a:solidFill>
                <a:schemeClr val="lt1"/>
              </a:solidFill>
              <a:prstDash val="solid"/>
              <a:round/>
              <a:headEnd type="oval" w="med" len="med"/>
              <a:tailEnd type="oval" w="med" len="med"/>
            </a:ln>
          </p:spPr>
        </p:sp>
        <p:sp>
          <p:nvSpPr>
            <p:cNvPr id="234" name="Google Shape;234;p20"/>
            <p:cNvSpPr/>
            <p:nvPr/>
          </p:nvSpPr>
          <p:spPr>
            <a:xfrm>
              <a:off x="4658400" y="4014100"/>
              <a:ext cx="84600" cy="84600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5" name="Google Shape;235;p20"/>
            <p:cNvSpPr/>
            <p:nvPr/>
          </p:nvSpPr>
          <p:spPr>
            <a:xfrm>
              <a:off x="4195525" y="3147350"/>
              <a:ext cx="84600" cy="84600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236;p20"/>
            <p:cNvSpPr/>
            <p:nvPr/>
          </p:nvSpPr>
          <p:spPr>
            <a:xfrm>
              <a:off x="3800700" y="3868900"/>
              <a:ext cx="84600" cy="84600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7" name="Google Shape;237;p20"/>
            <p:cNvSpPr/>
            <p:nvPr/>
          </p:nvSpPr>
          <p:spPr>
            <a:xfrm>
              <a:off x="3358650" y="2637813"/>
              <a:ext cx="84600" cy="84600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238;p20"/>
            <p:cNvSpPr/>
            <p:nvPr/>
          </p:nvSpPr>
          <p:spPr>
            <a:xfrm>
              <a:off x="2909400" y="2993013"/>
              <a:ext cx="84600" cy="84600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239;p20"/>
            <p:cNvSpPr/>
            <p:nvPr/>
          </p:nvSpPr>
          <p:spPr>
            <a:xfrm>
              <a:off x="2437450" y="2393988"/>
              <a:ext cx="84600" cy="84600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240;p20"/>
            <p:cNvSpPr/>
            <p:nvPr/>
          </p:nvSpPr>
          <p:spPr>
            <a:xfrm>
              <a:off x="1974575" y="3213325"/>
              <a:ext cx="84600" cy="84600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241;p20"/>
            <p:cNvSpPr/>
            <p:nvPr/>
          </p:nvSpPr>
          <p:spPr>
            <a:xfrm>
              <a:off x="1500000" y="2553225"/>
              <a:ext cx="84600" cy="84600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42" name="Google Shape;242;p20"/>
          <p:cNvSpPr/>
          <p:nvPr/>
        </p:nvSpPr>
        <p:spPr>
          <a:xfrm>
            <a:off x="7625319" y="1524089"/>
            <a:ext cx="1179600" cy="343800"/>
          </a:xfrm>
          <a:prstGeom prst="wedgeRoundRectCallout">
            <a:avLst>
              <a:gd name="adj1" fmla="val -21432"/>
              <a:gd name="adj2" fmla="val 84969"/>
              <a:gd name="adj3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43" name="Google Shape;243;p20"/>
          <p:cNvGrpSpPr/>
          <p:nvPr/>
        </p:nvGrpSpPr>
        <p:grpSpPr>
          <a:xfrm>
            <a:off x="4939557" y="1778136"/>
            <a:ext cx="3836911" cy="1503799"/>
            <a:chOff x="1000025" y="2059300"/>
            <a:chExt cx="4156550" cy="1629075"/>
          </a:xfrm>
        </p:grpSpPr>
        <p:sp>
          <p:nvSpPr>
            <p:cNvPr id="244" name="Google Shape;244;p20"/>
            <p:cNvSpPr/>
            <p:nvPr/>
          </p:nvSpPr>
          <p:spPr>
            <a:xfrm>
              <a:off x="1000025" y="2083952"/>
              <a:ext cx="4156550" cy="1576975"/>
            </a:xfrm>
            <a:custGeom>
              <a:avLst/>
              <a:gdLst/>
              <a:ahLst/>
              <a:cxnLst/>
              <a:rect l="l" t="t" r="r" b="b"/>
              <a:pathLst>
                <a:path w="166262" h="63079" extrusionOk="0">
                  <a:moveTo>
                    <a:pt x="0" y="34952"/>
                  </a:moveTo>
                  <a:cubicBezTo>
                    <a:pt x="3623" y="29133"/>
                    <a:pt x="14946" y="1167"/>
                    <a:pt x="21740" y="37"/>
                  </a:cubicBezTo>
                  <a:cubicBezTo>
                    <a:pt x="28534" y="-1093"/>
                    <a:pt x="34478" y="24048"/>
                    <a:pt x="40762" y="28172"/>
                  </a:cubicBezTo>
                  <a:cubicBezTo>
                    <a:pt x="47046" y="32296"/>
                    <a:pt x="53256" y="18986"/>
                    <a:pt x="59446" y="24782"/>
                  </a:cubicBezTo>
                  <a:cubicBezTo>
                    <a:pt x="65636" y="30578"/>
                    <a:pt x="71730" y="60803"/>
                    <a:pt x="77901" y="62950"/>
                  </a:cubicBezTo>
                  <a:cubicBezTo>
                    <a:pt x="84072" y="65097"/>
                    <a:pt x="90490" y="39675"/>
                    <a:pt x="96472" y="37664"/>
                  </a:cubicBezTo>
                  <a:cubicBezTo>
                    <a:pt x="102455" y="35653"/>
                    <a:pt x="108078" y="54726"/>
                    <a:pt x="113796" y="50884"/>
                  </a:cubicBezTo>
                  <a:cubicBezTo>
                    <a:pt x="119514" y="47042"/>
                    <a:pt x="125063" y="18059"/>
                    <a:pt x="130781" y="14613"/>
                  </a:cubicBezTo>
                  <a:cubicBezTo>
                    <a:pt x="136499" y="11167"/>
                    <a:pt x="142192" y="30515"/>
                    <a:pt x="148105" y="30206"/>
                  </a:cubicBezTo>
                  <a:cubicBezTo>
                    <a:pt x="154019" y="29897"/>
                    <a:pt x="163236" y="15665"/>
                    <a:pt x="166262" y="12757"/>
                  </a:cubicBezTo>
                </a:path>
              </a:pathLst>
            </a:custGeom>
            <a:noFill/>
            <a:ln w="19050" cap="flat" cmpd="sng">
              <a:solidFill>
                <a:schemeClr val="accent4"/>
              </a:solidFill>
              <a:prstDash val="solid"/>
              <a:round/>
              <a:headEnd type="oval" w="med" len="med"/>
              <a:tailEnd type="oval" w="med" len="med"/>
            </a:ln>
          </p:spPr>
        </p:sp>
        <p:sp>
          <p:nvSpPr>
            <p:cNvPr id="245" name="Google Shape;245;p20"/>
            <p:cNvSpPr/>
            <p:nvPr/>
          </p:nvSpPr>
          <p:spPr>
            <a:xfrm>
              <a:off x="1500000" y="2059300"/>
              <a:ext cx="84600" cy="84600"/>
            </a:xfrm>
            <a:prstGeom prst="ellipse">
              <a:avLst/>
            </a:prstGeom>
            <a:solidFill>
              <a:schemeClr val="accent4"/>
            </a:solidFill>
            <a:ln w="1905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246;p20"/>
            <p:cNvSpPr/>
            <p:nvPr/>
          </p:nvSpPr>
          <p:spPr>
            <a:xfrm>
              <a:off x="1974575" y="2737275"/>
              <a:ext cx="84600" cy="84600"/>
            </a:xfrm>
            <a:prstGeom prst="ellipse">
              <a:avLst/>
            </a:prstGeom>
            <a:solidFill>
              <a:schemeClr val="accent4"/>
            </a:solidFill>
            <a:ln w="1905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247;p20"/>
            <p:cNvSpPr/>
            <p:nvPr/>
          </p:nvSpPr>
          <p:spPr>
            <a:xfrm>
              <a:off x="2437450" y="2652675"/>
              <a:ext cx="84600" cy="84600"/>
            </a:xfrm>
            <a:prstGeom prst="ellipse">
              <a:avLst/>
            </a:prstGeom>
            <a:solidFill>
              <a:schemeClr val="accent4"/>
            </a:solidFill>
            <a:ln w="1905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248;p20"/>
            <p:cNvSpPr/>
            <p:nvPr/>
          </p:nvSpPr>
          <p:spPr>
            <a:xfrm>
              <a:off x="2909400" y="3603775"/>
              <a:ext cx="84600" cy="84600"/>
            </a:xfrm>
            <a:prstGeom prst="ellipse">
              <a:avLst/>
            </a:prstGeom>
            <a:solidFill>
              <a:schemeClr val="accent4"/>
            </a:solidFill>
            <a:ln w="1905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249;p20"/>
            <p:cNvSpPr/>
            <p:nvPr/>
          </p:nvSpPr>
          <p:spPr>
            <a:xfrm>
              <a:off x="3358650" y="2993025"/>
              <a:ext cx="84600" cy="84600"/>
            </a:xfrm>
            <a:prstGeom prst="ellipse">
              <a:avLst/>
            </a:prstGeom>
            <a:solidFill>
              <a:schemeClr val="accent4"/>
            </a:solidFill>
            <a:ln w="1905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250;p20"/>
            <p:cNvSpPr/>
            <p:nvPr/>
          </p:nvSpPr>
          <p:spPr>
            <a:xfrm>
              <a:off x="3780700" y="3315225"/>
              <a:ext cx="84600" cy="84600"/>
            </a:xfrm>
            <a:prstGeom prst="ellipse">
              <a:avLst/>
            </a:prstGeom>
            <a:solidFill>
              <a:schemeClr val="accent4"/>
            </a:solidFill>
            <a:ln w="1905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251;p20"/>
            <p:cNvSpPr/>
            <p:nvPr/>
          </p:nvSpPr>
          <p:spPr>
            <a:xfrm>
              <a:off x="4216350" y="2412175"/>
              <a:ext cx="84600" cy="84600"/>
            </a:xfrm>
            <a:prstGeom prst="ellipse">
              <a:avLst/>
            </a:prstGeom>
            <a:solidFill>
              <a:schemeClr val="accent4"/>
            </a:solidFill>
            <a:ln w="1905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" name="Google Shape;252;p20"/>
            <p:cNvSpPr/>
            <p:nvPr/>
          </p:nvSpPr>
          <p:spPr>
            <a:xfrm>
              <a:off x="4658400" y="2802450"/>
              <a:ext cx="84600" cy="84600"/>
            </a:xfrm>
            <a:prstGeom prst="ellipse">
              <a:avLst/>
            </a:prstGeom>
            <a:solidFill>
              <a:schemeClr val="accent4"/>
            </a:solidFill>
            <a:ln w="1905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53" name="Google Shape;253;p20"/>
          <p:cNvSpPr txBox="1">
            <a:spLocks noGrp="1"/>
          </p:cNvSpPr>
          <p:nvPr>
            <p:ph type="body" idx="2"/>
          </p:nvPr>
        </p:nvSpPr>
        <p:spPr>
          <a:xfrm>
            <a:off x="7572831" y="1546138"/>
            <a:ext cx="1179600" cy="28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solidFill>
                  <a:schemeClr val="dk1"/>
                </a:solidFill>
              </a:rPr>
              <a:t>Projection</a:t>
            </a:r>
            <a:endParaRPr sz="1300" b="1" dirty="0">
              <a:solidFill>
                <a:schemeClr val="dk1"/>
              </a:solidFill>
            </a:endParaRPr>
          </a:p>
        </p:txBody>
      </p:sp>
      <p:sp>
        <p:nvSpPr>
          <p:cNvPr id="40" name="Google Shape;137;p18" descr="Background pointer shape in timeline graphic">
            <a:extLst>
              <a:ext uri="{FF2B5EF4-FFF2-40B4-BE49-F238E27FC236}">
                <a16:creationId xmlns:a16="http://schemas.microsoft.com/office/drawing/2014/main" id="{FC0D1D99-D630-4DE8-9485-AA84449EDA9D}"/>
              </a:ext>
            </a:extLst>
          </p:cNvPr>
          <p:cNvSpPr/>
          <p:nvPr/>
        </p:nvSpPr>
        <p:spPr>
          <a:xfrm>
            <a:off x="4939500" y="4226275"/>
            <a:ext cx="1872300" cy="745500"/>
          </a:xfrm>
          <a:prstGeom prst="homePlate">
            <a:avLst>
              <a:gd name="adj" fmla="val 50000"/>
            </a:avLst>
          </a:prstGeom>
          <a:solidFill>
            <a:schemeClr val="dk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D36B3DC-92C2-43A0-BD5F-59A22E288F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4998980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4D99F87-91F4-4D34-AF8A-23EDF56B89CB}"/>
              </a:ext>
            </a:extLst>
          </p:cNvPr>
          <p:cNvSpPr txBox="1"/>
          <p:nvPr/>
        </p:nvSpPr>
        <p:spPr>
          <a:xfrm>
            <a:off x="662762" y="1035570"/>
            <a:ext cx="40226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O</a:t>
            </a:r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verall Projected 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V</a:t>
            </a:r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olume 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F</a:t>
            </a:r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rom 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Y</a:t>
            </a:r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ear 1 to 3:</a:t>
            </a:r>
          </a:p>
          <a:p>
            <a:pPr algn="ctr"/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200% Throughput 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I</a:t>
            </a:r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ncrease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6556455"/>
      </p:ext>
    </p:extLst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435</Words>
  <Application>Microsoft Office PowerPoint</Application>
  <PresentationFormat>On-screen Show (16:9)</PresentationFormat>
  <Paragraphs>77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Wingdings</vt:lpstr>
      <vt:lpstr>Roboto</vt:lpstr>
      <vt:lpstr>Arial</vt:lpstr>
      <vt:lpstr>Geometric</vt:lpstr>
      <vt:lpstr>Client Success Study</vt:lpstr>
      <vt:lpstr>The Problem &amp; Opportunity</vt:lpstr>
      <vt:lpstr>Challenges Overview</vt:lpstr>
      <vt:lpstr>Solution – Phase One</vt:lpstr>
      <vt:lpstr>Why InnoFlex Solutions, LLC Was Selected</vt:lpstr>
      <vt:lpstr>Implementation</vt:lpstr>
      <vt:lpstr>PowerPoint Presentation</vt:lpstr>
      <vt:lpstr>Impact</vt:lpstr>
      <vt:lpstr>PowerPoint Presentation</vt:lpstr>
      <vt:lpstr>Overall Summary - Results</vt:lpstr>
      <vt:lpstr>Key InnoFlex Solutions, LLC Goals Achieved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2021Case Study</dc:title>
  <dc:creator>Lisa Apolinski</dc:creator>
  <cp:lastModifiedBy>Lisa Apolinski</cp:lastModifiedBy>
  <cp:revision>2</cp:revision>
  <dcterms:modified xsi:type="dcterms:W3CDTF">2022-02-04T20:47:15Z</dcterms:modified>
</cp:coreProperties>
</file>